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6" r:id="rId2"/>
    <p:sldId id="262" r:id="rId3"/>
    <p:sldId id="263" r:id="rId4"/>
    <p:sldId id="264" r:id="rId5"/>
    <p:sldId id="276" r:id="rId6"/>
    <p:sldId id="275" r:id="rId7"/>
    <p:sldId id="268" r:id="rId8"/>
    <p:sldId id="269" r:id="rId9"/>
    <p:sldId id="257" r:id="rId10"/>
    <p:sldId id="265" r:id="rId11"/>
    <p:sldId id="266" r:id="rId12"/>
    <p:sldId id="267" r:id="rId13"/>
    <p:sldId id="286" r:id="rId14"/>
    <p:sldId id="287" r:id="rId15"/>
    <p:sldId id="288" r:id="rId16"/>
    <p:sldId id="277" r:id="rId17"/>
    <p:sldId id="278" r:id="rId18"/>
    <p:sldId id="279" r:id="rId19"/>
    <p:sldId id="284" r:id="rId20"/>
    <p:sldId id="270" r:id="rId21"/>
    <p:sldId id="271" r:id="rId22"/>
    <p:sldId id="285" r:id="rId23"/>
    <p:sldId id="289" r:id="rId24"/>
    <p:sldId id="291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F6B6-0280-4A3A-9449-FC9BE536BD58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C5B9F-2A44-494B-B285-3F95EC7DD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5B9F-2A44-494B-B285-3F95EC7DD2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B9CA9-3A15-4E7D-A282-30CF7E798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A1ED2-6C9A-451F-A96D-ABCE92D6FA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5B9F-2A44-494B-B285-3F95EC7DD20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CDDA-F4FE-45E3-9F2D-1E1A182E87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B0647E-52A1-4487-A62E-0B777F67C822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C6BC9B-68EE-400D-9D4A-616FC98279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Ivan </a:t>
            </a:r>
            <a:r>
              <a:rPr lang="en-US" dirty="0" err="1" smtClean="0"/>
              <a:t>Petkovi</a:t>
            </a:r>
            <a:r>
              <a:rPr lang="sr-Latn-CS" dirty="0" smtClean="0"/>
              <a:t>ć</a:t>
            </a:r>
          </a:p>
          <a:p>
            <a:r>
              <a:rPr lang="sr-Latn-CS" dirty="0" smtClean="0"/>
              <a:t>ivan.petkovic</a:t>
            </a:r>
            <a:r>
              <a:rPr lang="en-US" dirty="0" smtClean="0"/>
              <a:t>@</a:t>
            </a:r>
            <a:r>
              <a:rPr lang="sr-Latn-ME" dirty="0" smtClean="0"/>
              <a:t>elfak.ni.ac.rs</a:t>
            </a:r>
            <a:endParaRPr lang="sr-Latn-ME" dirty="0"/>
          </a:p>
          <a:p>
            <a:r>
              <a:rPr lang="sr-Latn-CS" dirty="0" smtClean="0"/>
              <a:t>Facult</a:t>
            </a:r>
            <a:r>
              <a:rPr lang="en-US" dirty="0" smtClean="0"/>
              <a:t>y of Electronic </a:t>
            </a:r>
            <a:r>
              <a:rPr lang="en-US" dirty="0" err="1" smtClean="0"/>
              <a:t>EngiNeering</a:t>
            </a:r>
            <a:endParaRPr lang="sr-Latn-CS" dirty="0" smtClean="0"/>
          </a:p>
          <a:p>
            <a:r>
              <a:rPr lang="en-US" dirty="0" smtClean="0"/>
              <a:t>University of Ni</a:t>
            </a:r>
            <a:r>
              <a:rPr lang="sr-Latn-ME" dirty="0" smtClean="0"/>
              <a:t>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Risk Management using Dependency Structure Matrix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Structure101 (Java)</a:t>
            </a:r>
          </a:p>
        </p:txBody>
      </p:sp>
      <p:pic>
        <p:nvPicPr>
          <p:cNvPr id="45059" name="Picture 2" descr="http://www.headwaysoftware.com/content-images/matrix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8324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n>
                  <a:noFill/>
                </a:ln>
              </a:rPr>
              <a:t>NDepend</a:t>
            </a:r>
            <a:r>
              <a:rPr lang="en-US" dirty="0" smtClean="0">
                <a:ln>
                  <a:noFill/>
                </a:ln>
              </a:rPr>
              <a:t> (Visual Studio 2010 plugin)</a:t>
            </a:r>
          </a:p>
        </p:txBody>
      </p:sp>
      <p:pic>
        <p:nvPicPr>
          <p:cNvPr id="46083" name="Picture 2" descr="http://www.ndepend.com/Res/PosterDependencies1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1894"/>
            <a:ext cx="6796806" cy="491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</a:rPr>
              <a:t>Visual Studio 2010 Ultimate</a:t>
            </a:r>
          </a:p>
        </p:txBody>
      </p:sp>
      <p:pic>
        <p:nvPicPr>
          <p:cNvPr id="47107" name="Picture 2" descr="http://hendryluk.files.wordpress.com/2009/04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4824413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 DSM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PageRank – link analysis on </a:t>
            </a:r>
            <a:r>
              <a:rPr lang="en-US" dirty="0" err="1" smtClean="0"/>
              <a:t>webgraph</a:t>
            </a:r>
            <a:endParaRPr lang="en-US" dirty="0" smtClean="0"/>
          </a:p>
          <a:p>
            <a:r>
              <a:rPr lang="en-US" dirty="0" smtClean="0"/>
              <a:t>Uses Power iteration (also eigenvalue algorithm) and </a:t>
            </a:r>
            <a:r>
              <a:rPr lang="en-US" dirty="0" err="1" smtClean="0"/>
              <a:t>Perron-Frobenuis</a:t>
            </a:r>
            <a:r>
              <a:rPr lang="en-US" dirty="0" smtClean="0"/>
              <a:t> theorem</a:t>
            </a:r>
          </a:p>
          <a:p>
            <a:r>
              <a:rPr lang="en-US" dirty="0" smtClean="0"/>
              <a:t>More incoming links to a page =&gt; more important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81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Matrix for Wikipedia</a:t>
            </a:r>
            <a:endParaRPr lang="en-GB" dirty="0"/>
          </a:p>
        </p:txBody>
      </p:sp>
      <p:pic>
        <p:nvPicPr>
          <p:cNvPr id="3074" name="Picture 2" descr="File:Googlematrixwikipedia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713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0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/>
              <a:t> Google matrix of Cambridge University network (2006</a:t>
            </a:r>
            <a:r>
              <a:rPr lang="en-GB" dirty="0" smtClean="0"/>
              <a:t>), </a:t>
            </a:r>
            <a:r>
              <a:rPr lang="en-GB" dirty="0"/>
              <a:t>N=212710</a:t>
            </a:r>
          </a:p>
        </p:txBody>
      </p:sp>
      <p:pic>
        <p:nvPicPr>
          <p:cNvPr id="11266" name="Picture 2" descr="File:Googlematrixcambridge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5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risk DSM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Obtained </a:t>
            </a:r>
            <a:r>
              <a:rPr lang="en-US" dirty="0"/>
              <a:t>using values from the standard DSM multiplied with the risk factors - element 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dirty="0"/>
              <a:t> from DSM is multiplied with the risk factors of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entity.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dependency value between H and J  elements in the Fig. 1 is 4, risk factors for both components are </a:t>
            </a:r>
            <a:r>
              <a:rPr lang="en-US" dirty="0" smtClean="0"/>
              <a:t>3, </a:t>
            </a:r>
            <a:r>
              <a:rPr lang="en-US" dirty="0"/>
              <a:t>and that gives risk value of </a:t>
            </a:r>
            <a:r>
              <a:rPr lang="en-US" dirty="0" smtClean="0"/>
              <a:t>36.</a:t>
            </a:r>
          </a:p>
          <a:p>
            <a:r>
              <a:rPr lang="en-US" dirty="0" smtClean="0"/>
              <a:t>Simplified example: </a:t>
            </a:r>
            <a:r>
              <a:rPr lang="en-US" dirty="0"/>
              <a:t>NASA’s SAMPEX spacecraft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95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technology-risk-D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929"/>
            <a:ext cx="8784976" cy="5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6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anking </a:t>
            </a:r>
            <a:r>
              <a:rPr lang="en-US" dirty="0"/>
              <a:t>vector </a:t>
            </a:r>
            <a:r>
              <a:rPr lang="en-US" b="1" i="1" dirty="0"/>
              <a:t>r</a:t>
            </a:r>
            <a:r>
              <a:rPr lang="en-US" i="1" dirty="0"/>
              <a:t> =( r</a:t>
            </a:r>
            <a:r>
              <a:rPr lang="en-US" i="1" baseline="-25000" dirty="0"/>
              <a:t>1</a:t>
            </a:r>
            <a:r>
              <a:rPr lang="en-US" i="1" dirty="0"/>
              <a:t> ,…, 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i="1" dirty="0" smtClean="0"/>
              <a:t>)</a:t>
            </a:r>
          </a:p>
          <a:p>
            <a:r>
              <a:rPr lang="en-US" dirty="0"/>
              <a:t>The ranking place of </a:t>
            </a:r>
            <a:r>
              <a:rPr lang="en-US" dirty="0" smtClean="0"/>
              <a:t>an entity should </a:t>
            </a:r>
            <a:r>
              <a:rPr lang="en-US" dirty="0"/>
              <a:t>be proportional to its </a:t>
            </a:r>
            <a:r>
              <a:rPr lang="en-US" dirty="0" smtClean="0"/>
              <a:t>risk, </a:t>
            </a:r>
            <a:r>
              <a:rPr lang="en-US" dirty="0"/>
              <a:t>that is, 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err="1" smtClean="0"/>
              <a:t>A</a:t>
            </a:r>
            <a:r>
              <a:rPr lang="en-US" b="1" i="1" dirty="0" err="1" smtClean="0"/>
              <a:t>r</a:t>
            </a:r>
            <a:r>
              <a:rPr lang="en-US" b="1" i="1" dirty="0" smtClean="0"/>
              <a:t> </a:t>
            </a:r>
            <a:r>
              <a:rPr lang="en-US" dirty="0"/>
              <a:t>=</a:t>
            </a:r>
            <a:r>
              <a:rPr lang="en-US" dirty="0" err="1" smtClean="0"/>
              <a:t>λ</a:t>
            </a:r>
            <a:r>
              <a:rPr lang="en-US" b="1" i="1" dirty="0" err="1" smtClean="0"/>
              <a:t>r</a:t>
            </a:r>
            <a:endParaRPr lang="en-US" b="1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/>
              <a:t>w</a:t>
            </a:r>
            <a:r>
              <a:rPr lang="en-US" dirty="0" smtClean="0"/>
              <a:t>here A is DSM</a:t>
            </a:r>
          </a:p>
          <a:p>
            <a:r>
              <a:rPr lang="en-US" dirty="0" smtClean="0"/>
              <a:t>Conclusion: </a:t>
            </a:r>
            <a:r>
              <a:rPr lang="en-US" b="1" i="1" dirty="0" smtClean="0"/>
              <a:t>r </a:t>
            </a:r>
            <a:r>
              <a:rPr lang="en-US" dirty="0" smtClean="0"/>
              <a:t>is</a:t>
            </a:r>
            <a:r>
              <a:rPr lang="en-US" b="1" i="1" dirty="0" smtClean="0"/>
              <a:t> </a:t>
            </a:r>
            <a:r>
              <a:rPr lang="en-US" dirty="0" err="1" smtClean="0"/>
              <a:t>eingenvector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9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Ranking the tasks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According to the </a:t>
            </a:r>
            <a:r>
              <a:rPr lang="en-US" dirty="0" smtClean="0">
                <a:solidFill>
                  <a:schemeClr val="accent1"/>
                </a:solidFill>
              </a:rPr>
              <a:t>Peron-</a:t>
            </a:r>
            <a:r>
              <a:rPr lang="en-US" dirty="0" err="1" smtClean="0">
                <a:solidFill>
                  <a:schemeClr val="accent1"/>
                </a:solidFill>
              </a:rPr>
              <a:t>Frobenius</a:t>
            </a:r>
            <a:r>
              <a:rPr lang="en-US" dirty="0" smtClean="0"/>
              <a:t> theorem there is exactly </a:t>
            </a:r>
            <a:r>
              <a:rPr lang="en-US" u="sng" dirty="0" smtClean="0"/>
              <a:t>one</a:t>
            </a:r>
            <a:r>
              <a:rPr lang="en-US" dirty="0" smtClean="0"/>
              <a:t> positive eigenvalue largest in magnitude ( equal to the spectral radius of A) and the corresponding eigenvector with positive elements. </a:t>
            </a:r>
          </a:p>
          <a:p>
            <a:r>
              <a:rPr lang="en-US" dirty="0" smtClean="0"/>
              <a:t>Eigenvector 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en-US" i="1" baseline="-25000" dirty="0"/>
              <a:t> </a:t>
            </a:r>
            <a:r>
              <a:rPr lang="en-US" dirty="0" smtClean="0"/>
              <a:t> of the largest eigenvalue </a:t>
            </a:r>
            <a:r>
              <a:rPr lang="el-GR" i="1" dirty="0"/>
              <a:t>λ</a:t>
            </a:r>
            <a:r>
              <a:rPr lang="en-US" i="1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gives the </a:t>
            </a:r>
            <a:r>
              <a:rPr lang="en-US" dirty="0" smtClean="0"/>
              <a:t>ranking </a:t>
            </a:r>
            <a:r>
              <a:rPr lang="en-US" dirty="0"/>
              <a:t>of the entities (risks in our case). </a:t>
            </a:r>
            <a:endParaRPr lang="en-US" sz="2600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4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assessment &amp; management</a:t>
            </a:r>
          </a:p>
          <a:p>
            <a:r>
              <a:rPr lang="en-US" dirty="0" smtClean="0"/>
              <a:t>What is Design Structure Matrix?</a:t>
            </a:r>
          </a:p>
          <a:p>
            <a:r>
              <a:rPr lang="en-US" dirty="0" smtClean="0"/>
              <a:t>An </a:t>
            </a:r>
            <a:r>
              <a:rPr lang="en-US" dirty="0"/>
              <a:t>efficient method based </a:t>
            </a:r>
            <a:r>
              <a:rPr lang="en-US" dirty="0" smtClean="0"/>
              <a:t>on DSM </a:t>
            </a:r>
            <a:r>
              <a:rPr lang="en-US" dirty="0"/>
              <a:t>analysis </a:t>
            </a:r>
            <a:r>
              <a:rPr lang="en-US" dirty="0" smtClean="0"/>
              <a:t>for </a:t>
            </a:r>
            <a:r>
              <a:rPr lang="en-US" dirty="0"/>
              <a:t>ranking component technology risk factors in a complex </a:t>
            </a:r>
            <a:r>
              <a:rPr lang="en-US" dirty="0" smtClean="0"/>
              <a:t>systems and processes</a:t>
            </a:r>
          </a:p>
          <a:p>
            <a:r>
              <a:rPr lang="en-US" dirty="0" smtClean="0"/>
              <a:t>Example: </a:t>
            </a:r>
            <a:r>
              <a:rPr lang="en-US" dirty="0"/>
              <a:t>risk problem of </a:t>
            </a:r>
            <a:r>
              <a:rPr lang="en-US" dirty="0" smtClean="0"/>
              <a:t>NASA’s </a:t>
            </a:r>
            <a:r>
              <a:rPr lang="en-US" dirty="0"/>
              <a:t>robotic spacecraft </a:t>
            </a:r>
            <a:endParaRPr lang="en-US" dirty="0" smtClean="0"/>
          </a:p>
          <a:p>
            <a:r>
              <a:rPr lang="en-US" dirty="0" smtClean="0"/>
              <a:t>Implications on software development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41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Tennis 2010-2011</a:t>
            </a:r>
            <a:endParaRPr lang="en-GB" dirty="0"/>
          </a:p>
        </p:txBody>
      </p:sp>
      <p:pic>
        <p:nvPicPr>
          <p:cNvPr id="1027" name="Picture 3" descr="D:\ivan\Dropbox\Fax\radovi\teni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40760" cy="47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0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using DSM and </a:t>
            </a:r>
            <a:r>
              <a:rPr lang="en-US" dirty="0" err="1" smtClean="0"/>
              <a:t>Perron-Frobenius</a:t>
            </a:r>
            <a:r>
              <a:rPr lang="en-US" dirty="0" smtClean="0"/>
              <a:t> t.</a:t>
            </a:r>
            <a:endParaRPr lang="en-GB" dirty="0"/>
          </a:p>
        </p:txBody>
      </p:sp>
      <p:pic>
        <p:nvPicPr>
          <p:cNvPr id="2050" name="Picture 2" descr="D:\ivan\Dropbox\Fax\radovi\ten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13465" cy="29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2485346"/>
              </p:ext>
            </p:extLst>
          </p:nvPr>
        </p:nvGraphicFramePr>
        <p:xfrm>
          <a:off x="467545" y="332680"/>
          <a:ext cx="8136903" cy="6048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25"/>
                <a:gridCol w="3648792"/>
                <a:gridCol w="1563123"/>
                <a:gridCol w="2517963"/>
              </a:tblGrid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Entities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Risk factor (1-5)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Corresponding vector elements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Data Processing Unit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0.486452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1773 Data Bus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0.477916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Command and Telemetry  Terminal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0.473491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Recorder, Processor, Packetizer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0.468911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Distribution and Pyro Control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0.207764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Spacecraft Structure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0.109945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Passive Thermal Control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0.109750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Supply Electronics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0.059738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Transponder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0.058981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Low Energy Ion Compos Analyzer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0.056467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Heavy Ion Large Telescope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0.056467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Proton/Electron Telescope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0.056467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Mass Spectrometer Telescope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0.056467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Attitude Control Electronics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0.056217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Mechanisms and Pyros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0.010943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Diplexer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0.009460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Solar Arrays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0.009414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Battery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0.009229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Attitude Control Sensors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0.009110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Attitude Control Actuators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0.009110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Coupler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0.007604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Launch Adapter Ring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0.003869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Antenna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0.002113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Scout Launch Vehicle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0.001855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Ground Station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0.000036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Ground Data Handling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0.000036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0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assessment in software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risk factor for each work item (task or bug)</a:t>
            </a:r>
          </a:p>
          <a:p>
            <a:r>
              <a:rPr lang="en-US" dirty="0" smtClean="0"/>
              <a:t>TFS support exists</a:t>
            </a:r>
          </a:p>
          <a:p>
            <a:r>
              <a:rPr lang="en-US" dirty="0" smtClean="0"/>
              <a:t>Create dependency matrix</a:t>
            </a:r>
          </a:p>
          <a:p>
            <a:r>
              <a:rPr lang="en-US" dirty="0" smtClean="0"/>
              <a:t>Rank work items</a:t>
            </a:r>
          </a:p>
        </p:txBody>
      </p:sp>
    </p:spTree>
    <p:extLst>
      <p:ext uri="{BB962C8B-B14F-4D97-AF65-F5344CB8AC3E}">
        <p14:creationId xmlns:p14="http://schemas.microsoft.com/office/powerpoint/2010/main" val="61162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Including dependencies while assessing risks gives more realistic picture</a:t>
            </a:r>
            <a:endParaRPr lang="en-GB" dirty="0"/>
          </a:p>
          <a:p>
            <a:r>
              <a:rPr lang="en-US" dirty="0" smtClean="0"/>
              <a:t>Add-on for TFS</a:t>
            </a:r>
          </a:p>
          <a:p>
            <a:r>
              <a:rPr lang="en-US" dirty="0" smtClean="0"/>
              <a:t>Using </a:t>
            </a:r>
            <a:r>
              <a:rPr lang="en-US" smtClean="0"/>
              <a:t>interval arithmetic </a:t>
            </a:r>
            <a:r>
              <a:rPr lang="en-US" dirty="0" smtClean="0"/>
              <a:t>in dependency matrix - more flexible estimation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78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7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Universal applicability, not only for IT projects </a:t>
            </a:r>
            <a:endParaRPr lang="en-GB" dirty="0" smtClean="0"/>
          </a:p>
          <a:p>
            <a:r>
              <a:rPr lang="en-GB" dirty="0" smtClean="0"/>
              <a:t>Risk assessment (identify risks and their impact)</a:t>
            </a:r>
          </a:p>
          <a:p>
            <a:r>
              <a:rPr lang="en-GB" dirty="0" smtClean="0"/>
              <a:t>Risk mitigation (prioritize, implement &amp; maintain risk reducing measures)</a:t>
            </a:r>
          </a:p>
          <a:p>
            <a:r>
              <a:rPr lang="en-GB" dirty="0" smtClean="0"/>
              <a:t>Evaluation and assessment (continual process</a:t>
            </a:r>
            <a:r>
              <a:rPr lang="en-GB" dirty="0" smtClean="0"/>
              <a:t>)</a:t>
            </a:r>
          </a:p>
          <a:p>
            <a:r>
              <a:rPr lang="en-US" dirty="0" smtClean="0"/>
              <a:t>Risk factor should be higher for entities upon other entities rely</a:t>
            </a:r>
          </a:p>
          <a:p>
            <a:r>
              <a:rPr lang="en-US" dirty="0" smtClean="0"/>
              <a:t>In large systems, interdependencies are common</a:t>
            </a:r>
          </a:p>
          <a:p>
            <a:r>
              <a:rPr lang="en-US" dirty="0" smtClean="0"/>
              <a:t>Display those dependencies </a:t>
            </a:r>
            <a:r>
              <a:rPr lang="en-US" smtClean="0"/>
              <a:t>using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DSM?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matrix consisted </a:t>
            </a:r>
            <a:r>
              <a:rPr lang="en-US" dirty="0"/>
              <a:t>of </a:t>
            </a:r>
            <a:r>
              <a:rPr lang="en-US" dirty="0" smtClean="0"/>
              <a:t>individual tasks/entities </a:t>
            </a:r>
            <a:r>
              <a:rPr lang="en-US" dirty="0"/>
              <a:t>within the process/system, </a:t>
            </a:r>
            <a:endParaRPr lang="en-US" dirty="0" smtClean="0"/>
          </a:p>
          <a:p>
            <a:r>
              <a:rPr lang="en-US" dirty="0" smtClean="0"/>
              <a:t>Analyze relationship between these </a:t>
            </a:r>
            <a:r>
              <a:rPr lang="en-US" dirty="0"/>
              <a:t>entities with the aim to identify the key structure of the </a:t>
            </a:r>
            <a:r>
              <a:rPr lang="en-US" dirty="0" smtClean="0"/>
              <a:t>system/process</a:t>
            </a:r>
          </a:p>
          <a:p>
            <a:r>
              <a:rPr lang="en-US" dirty="0" smtClean="0"/>
              <a:t>Entities are </a:t>
            </a:r>
            <a:r>
              <a:rPr lang="en-US" dirty="0"/>
              <a:t>arranged into a square matrix A where each row and the corresponding column are associated to one of the tasks. This matrix is called the dependency structure matrix, or shorter DSM.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45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example</a:t>
            </a:r>
            <a:endParaRPr lang="en-GB" dirty="0"/>
          </a:p>
        </p:txBody>
      </p:sp>
      <p:pic>
        <p:nvPicPr>
          <p:cNvPr id="4" name="Content Placeholder 3" descr="unpart DS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060848"/>
            <a:ext cx="3736975" cy="3362325"/>
          </a:xfrm>
        </p:spPr>
      </p:pic>
    </p:spTree>
    <p:extLst>
      <p:ext uri="{BB962C8B-B14F-4D97-AF65-F5344CB8AC3E}">
        <p14:creationId xmlns:p14="http://schemas.microsoft.com/office/powerpoint/2010/main" val="247177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DSM?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each row</a:t>
            </a:r>
            <a:r>
              <a:rPr lang="en-US" i="1" dirty="0" smtClean="0"/>
              <a:t> </a:t>
            </a:r>
            <a:r>
              <a:rPr lang="en-US" dirty="0" smtClean="0"/>
              <a:t>indicate dependency on other </a:t>
            </a:r>
            <a:r>
              <a:rPr lang="en-US" dirty="0" err="1" smtClean="0"/>
              <a:t>entites</a:t>
            </a:r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the value, higher is their dependence. </a:t>
            </a:r>
            <a:endParaRPr lang="en-US" dirty="0" smtClean="0"/>
          </a:p>
          <a:p>
            <a:r>
              <a:rPr lang="en-US" dirty="0" smtClean="0"/>
              <a:t>Values in column </a:t>
            </a:r>
            <a:r>
              <a:rPr lang="en-US" i="1" dirty="0"/>
              <a:t>j</a:t>
            </a:r>
            <a:r>
              <a:rPr lang="en-US" dirty="0"/>
              <a:t> indicate which other entities depend from the entity </a:t>
            </a:r>
            <a:r>
              <a:rPr lang="en-US" i="1" dirty="0"/>
              <a:t>j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Diagonal </a:t>
            </a:r>
            <a:r>
              <a:rPr lang="en-US" dirty="0"/>
              <a:t>entries of DSM are certainly equal to  0, since a component of a considered engineering system  cannot influence itself.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51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39858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smtClean="0">
                <a:ln>
                  <a:noFill/>
                </a:ln>
              </a:rPr>
              <a:t>DSM Strategy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Divide process or system into individual entities (tasks / sub processes)</a:t>
            </a:r>
            <a:r>
              <a:rPr lang="pt-BR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Partition into Design modes</a:t>
            </a:r>
          </a:p>
          <a:p>
            <a:pPr eaLnBrk="1" hangingPunct="1"/>
            <a:r>
              <a:rPr lang="en-US" dirty="0" smtClean="0"/>
              <a:t>Analyze interdependencies between entities</a:t>
            </a:r>
          </a:p>
        </p:txBody>
      </p:sp>
    </p:spTree>
    <p:extLst>
      <p:ext uri="{BB962C8B-B14F-4D97-AF65-F5344CB8AC3E}">
        <p14:creationId xmlns:p14="http://schemas.microsoft.com/office/powerpoint/2010/main" val="16938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</a:rPr>
              <a:t>DSM partitioning</a:t>
            </a:r>
          </a:p>
        </p:txBody>
      </p:sp>
      <p:pic>
        <p:nvPicPr>
          <p:cNvPr id="49155" name="Content Placeholder 3" descr="unpart DSM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8" y="2995613"/>
            <a:ext cx="3736975" cy="3362325"/>
          </a:xfrm>
        </p:spPr>
      </p:pic>
      <p:pic>
        <p:nvPicPr>
          <p:cNvPr id="49156" name="Picture 4" descr="part DS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995613"/>
            <a:ext cx="37099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5" y="1714500"/>
            <a:ext cx="82867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Entity </a:t>
            </a:r>
            <a:r>
              <a:rPr lang="en-US" sz="2400" dirty="0" smtClean="0"/>
              <a:t>p</a:t>
            </a:r>
            <a:r>
              <a:rPr lang="en-US" sz="2400" dirty="0" smtClean="0">
                <a:latin typeface="+mn-lt"/>
              </a:rPr>
              <a:t>artitioning leads to creat</a:t>
            </a:r>
            <a:r>
              <a:rPr lang="en-US" sz="2400" dirty="0" smtClean="0"/>
              <a:t>ing an optimal “Design mode”</a:t>
            </a:r>
            <a:r>
              <a:rPr lang="sr-Latn-R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(small sub matrix). Done by</a:t>
            </a:r>
            <a:r>
              <a:rPr lang="sr-Latn-RS" sz="2400" dirty="0" smtClean="0">
                <a:latin typeface="+mn-lt"/>
              </a:rPr>
              <a:t> </a:t>
            </a:r>
            <a:r>
              <a:rPr lang="en-US" sz="2400" dirty="0" smtClean="0"/>
              <a:t>switching columns and/or rows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3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DSM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Large </a:t>
            </a:r>
            <a:r>
              <a:rPr lang="en-US" dirty="0" smtClean="0"/>
              <a:t>systems </a:t>
            </a:r>
            <a:r>
              <a:rPr lang="sr-Latn-CS" dirty="0" smtClean="0"/>
              <a:t>and complex processes – dependency between smaller parts</a:t>
            </a:r>
          </a:p>
          <a:p>
            <a:r>
              <a:rPr lang="sr-Latn-CS" dirty="0" smtClean="0"/>
              <a:t>Software – complex relationship between assemblies </a:t>
            </a:r>
            <a:r>
              <a:rPr lang="en-US" dirty="0" smtClean="0"/>
              <a:t>or classes</a:t>
            </a:r>
            <a:endParaRPr lang="sr-Latn-CS" dirty="0" smtClean="0"/>
          </a:p>
          <a:p>
            <a:r>
              <a:rPr lang="sr-Latn-CS" dirty="0" smtClean="0"/>
              <a:t>Process (e.g. Software development) – many smaller interdependent tasks</a:t>
            </a:r>
          </a:p>
          <a:p>
            <a:r>
              <a:rPr lang="sr-Latn-CS" dirty="0" smtClean="0"/>
              <a:t>Design iteration – interaction among design activities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4420</TotalTime>
  <Words>784</Words>
  <Application>Microsoft Office PowerPoint</Application>
  <PresentationFormat>On-screen Show (4:3)</PresentationFormat>
  <Paragraphs>189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Risk Management using Dependency Structure Matrix</vt:lpstr>
      <vt:lpstr>Overview</vt:lpstr>
      <vt:lpstr>Risk management</vt:lpstr>
      <vt:lpstr>What is DSM?</vt:lpstr>
      <vt:lpstr>DSM example</vt:lpstr>
      <vt:lpstr>What is DSM?</vt:lpstr>
      <vt:lpstr>DSM Strategy</vt:lpstr>
      <vt:lpstr>DSM partitioning</vt:lpstr>
      <vt:lpstr>Where is DSM used?</vt:lpstr>
      <vt:lpstr>Structure101 (Java)</vt:lpstr>
      <vt:lpstr>NDepend (Visual Studio 2010 plugin)</vt:lpstr>
      <vt:lpstr>Visual Studio 2010 Ultimate</vt:lpstr>
      <vt:lpstr>Google and DSM</vt:lpstr>
      <vt:lpstr>Google Matrix for Wikipedia</vt:lpstr>
      <vt:lpstr> Google matrix of Cambridge University network (2006), N=212710</vt:lpstr>
      <vt:lpstr>Technological risk DSM</vt:lpstr>
      <vt:lpstr>PowerPoint Presentation</vt:lpstr>
      <vt:lpstr>Prioritizing risks</vt:lpstr>
      <vt:lpstr>Ranking the tasks</vt:lpstr>
      <vt:lpstr>Simple example: Tennis 2010-2011</vt:lpstr>
      <vt:lpstr>Ranking using DSM and Perron-Frobenius t.</vt:lpstr>
      <vt:lpstr>PowerPoint Presentation</vt:lpstr>
      <vt:lpstr>Risk assessment in software development process</vt:lpstr>
      <vt:lpstr>Conclusion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ivan</cp:lastModifiedBy>
  <cp:revision>39</cp:revision>
  <dcterms:created xsi:type="dcterms:W3CDTF">2010-06-02T15:47:33Z</dcterms:created>
  <dcterms:modified xsi:type="dcterms:W3CDTF">2012-09-06T08:39:54Z</dcterms:modified>
</cp:coreProperties>
</file>